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0" r:id="rId6"/>
    <p:sldId id="271" r:id="rId7"/>
    <p:sldId id="261" r:id="rId8"/>
    <p:sldId id="262" r:id="rId9"/>
    <p:sldId id="272" r:id="rId10"/>
    <p:sldId id="273" r:id="rId11"/>
    <p:sldId id="274" r:id="rId12"/>
    <p:sldId id="275" r:id="rId13"/>
    <p:sldId id="276" r:id="rId14"/>
    <p:sldId id="277" r:id="rId15"/>
    <p:sldId id="269" r:id="rId16"/>
    <p:sldId id="270" r:id="rId17"/>
    <p:sldId id="281" r:id="rId18"/>
    <p:sldId id="259" r:id="rId19"/>
  </p:sldIdLst>
  <p:sldSz cx="12192000" cy="6858000"/>
  <p:notesSz cx="6858000" cy="9144000"/>
  <p:embeddedFontLst>
    <p:embeddedFont>
      <p:font typeface="Calibri" panose="020F0502020204030204"/>
      <p:regular r:id="rId23"/>
    </p:embeddedFont>
    <p:embeddedFont>
      <p:font typeface="Algerian" panose="04020705040A02060702" pitchFamily="82" charset="0"/>
      <p:regular r:id="rId24"/>
    </p:embeddedFont>
    <p:embeddedFont>
      <p:font typeface="Calibri" panose="020F0502020204030204" pitchFamily="34" charset="0"/>
      <p:regular r:id="rId25"/>
      <p:bold r:id="rId26"/>
      <p:italic r:id="rId27"/>
      <p:boldItalic r:id="rId28"/>
    </p:embeddedFont>
    <p:embeddedFont>
      <p:font typeface="Bell MT" panose="02020503060305020303" pitchFamily="18" charset="0"/>
      <p:regular r:id="rId29"/>
      <p:bold r:id="rId30"/>
      <p:italic r:id="rId31"/>
    </p:embeddedFont>
    <p:embeddedFont>
      <p:font typeface="Cambria" panose="02040503050406030204" pitchFamily="18" charset="0"/>
      <p:regular r:id="rId32"/>
      <p:bold r:id="rId33"/>
      <p:italic r:id="rId34"/>
      <p:boldItalic r:id="rId35"/>
    </p:embeddedFont>
    <p:embeddedFont>
      <p:font typeface="Libre Baskerville" panose="02000000000000000000"/>
      <p:regular r:id="rId36"/>
    </p:embeddedFont>
    <p:embeddedFont>
      <p:font typeface="Garamond" panose="02020404030301010803" charset="0"/>
      <p:regular r:id="rId37"/>
      <p:bold r:id="rId38"/>
      <p: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56FA38-0689-4393-8619-2D58AA03395F}">
          <p14:sldIdLst>
            <p14:sldId id="256"/>
            <p14:sldId id="258"/>
          </p14:sldIdLst>
        </p14:section>
        <p14:section name="Untitled Section" id="{F333812E-9927-4EF6-98A2-DFEB66120960}">
          <p14:sldIdLst>
            <p14:sldId id="260"/>
            <p14:sldId id="271"/>
            <p14:sldId id="261"/>
            <p14:sldId id="262"/>
            <p14:sldId id="272"/>
            <p14:sldId id="273"/>
            <p14:sldId id="274"/>
            <p14:sldId id="275"/>
            <p14:sldId id="276"/>
            <p14:sldId id="277"/>
            <p14:sldId id="269"/>
            <p14:sldId id="270"/>
            <p14:sldId id="281"/>
            <p14:sldId id="2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033" autoAdjust="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17.fntdata"/><Relationship Id="rId38" Type="http://schemas.openxmlformats.org/officeDocument/2006/relationships/font" Target="fonts/font16.fntdata"/><Relationship Id="rId37" Type="http://schemas.openxmlformats.org/officeDocument/2006/relationships/font" Target="fonts/font15.fntdata"/><Relationship Id="rId36" Type="http://schemas.openxmlformats.org/officeDocument/2006/relationships/font" Target="fonts/font14.fntdata"/><Relationship Id="rId35" Type="http://schemas.openxmlformats.org/officeDocument/2006/relationships/font" Target="fonts/font13.fntdata"/><Relationship Id="rId34" Type="http://schemas.openxmlformats.org/officeDocument/2006/relationships/font" Target="fonts/font12.fntdata"/><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panose="020F0502020204030204"/>
              <a:buNone/>
            </a:p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I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panose="020F0502020204030204"/>
              <a:buNone/>
            </a:p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pPr marL="0" lvl="0" indent="0" algn="r" rtl="0">
              <a:spcBef>
                <a:spcPts val="0"/>
              </a:spcBef>
              <a:spcAft>
                <a:spcPts val="0"/>
              </a:spcAft>
              <a:buNone/>
            </a:pPr>
            <a:fld id="{00000000-1234-1234-1234-123412341234}" type="slidenum">
              <a:rPr lang="en-IN" smtClean="0"/>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Date Placeholder 10"/>
          <p:cNvSpPr>
            <a:spLocks noGrp="1"/>
          </p:cNvSpPr>
          <p:nvPr>
            <p:ph type="dt" sz="half" idx="10"/>
          </p:nvPr>
        </p:nvSpPr>
        <p:spPr/>
        <p:txBody>
          <a:bodyPr/>
          <a:lstStyle/>
          <a:p>
            <a:endParaRPr lang="en-IN"/>
          </a:p>
        </p:txBody>
      </p:sp>
      <p:sp>
        <p:nvSpPr>
          <p:cNvPr id="12" name="Footer Placeholder 11"/>
          <p:cNvSpPr>
            <a:spLocks noGrp="1"/>
          </p:cNvSpPr>
          <p:nvPr>
            <p:ph type="ftr" sz="quarter" idx="11"/>
          </p:nvPr>
        </p:nvSpPr>
        <p:spPr/>
        <p:txBody>
          <a:bodyPr/>
          <a:lstStyle/>
          <a:p>
            <a:endParaRPr lang="en-IN"/>
          </a:p>
        </p:txBody>
      </p:sp>
      <p:sp>
        <p:nvSpPr>
          <p:cNvPr id="13" name="Slide Number Placeholder 1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
        <p:nvSpPr>
          <p:cNvPr id="14" name="Title 13"/>
          <p:cNvSpPr>
            <a:spLocks noGrp="1"/>
          </p:cNvSpPr>
          <p:nvPr>
            <p:ph type="title"/>
          </p:nvPr>
        </p:nvSpPr>
        <p:spPr/>
        <p:txBody>
          <a:bodyPr/>
          <a:lstStyle/>
          <a:p>
            <a:r>
              <a:rPr lang="en-US"/>
              <a:t>Click to edit Master title style</a:t>
            </a:r>
            <a:endParaRPr lang="en-I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4.png"/><Relationship Id="rId2" Type="http://schemas.openxmlformats.org/officeDocument/2006/relationships/slideLayout" Target="../slideLayouts/slideLayout2.xml"/><Relationship Id="rId19" Type="http://schemas.openxmlformats.org/officeDocument/2006/relationships/image" Target="../media/image3.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0.png"/><Relationship Id="rId2" Type="http://schemas.microsoft.com/office/2007/relationships/hdphoto" Target="../media/image9.wdp"/><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2.wdp"/><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2.wdp"/><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1"/>
          <a:srcRect/>
          <a:stretch>
            <a:fillRect/>
          </a:stretch>
        </p:blipFill>
        <p:spPr>
          <a:xfrm>
            <a:off x="592" y="0"/>
            <a:ext cx="12190815" cy="6694098"/>
          </a:xfrm>
          <a:prstGeom prst="rect">
            <a:avLst/>
          </a:prstGeom>
          <a:noFill/>
          <a:ln>
            <a:noFill/>
          </a:ln>
        </p:spPr>
      </p:pic>
      <p:sp>
        <p:nvSpPr>
          <p:cNvPr id="99" name="Google Shape;99;p1"/>
          <p:cNvSpPr txBox="1"/>
          <p:nvPr/>
        </p:nvSpPr>
        <p:spPr>
          <a:xfrm>
            <a:off x="2472904" y="3717986"/>
            <a:ext cx="7246189" cy="646290"/>
          </a:xfrm>
          <a:prstGeom prst="rect">
            <a:avLst/>
          </a:prstGeom>
          <a:noFill/>
          <a:ln>
            <a:noFill/>
          </a:ln>
        </p:spPr>
        <p:txBody>
          <a:bodyPr spcFirstLastPara="1" wrap="square" lIns="91425" tIns="45700" rIns="91425" bIns="45700" anchor="t" anchorCtr="0">
            <a:spAutoFit/>
          </a:bodyPr>
          <a:lstStyle/>
          <a:p>
            <a:pPr lvl="0" algn="ctr">
              <a:buSzPts val="1800"/>
            </a:pPr>
            <a:r>
              <a:rPr lang="en-IN" sz="3600" b="1" dirty="0">
                <a:solidFill>
                  <a:schemeClr val="tx1">
                    <a:lumMod val="95000"/>
                    <a:lumOff val="5000"/>
                  </a:schemeClr>
                </a:solidFill>
                <a:latin typeface="Times New Roman" panose="02020603050405020304" pitchFamily="18" charset="0"/>
                <a:cs typeface="Times New Roman" panose="02020603050405020304" pitchFamily="18" charset="0"/>
              </a:rPr>
              <a:t>Employee Management System</a:t>
            </a:r>
            <a:endParaRPr sz="3600" b="1" i="0" u="none" strike="noStrike" cap="none" dirty="0">
              <a:solidFill>
                <a:schemeClr val="tx1">
                  <a:lumMod val="95000"/>
                  <a:lumOff val="5000"/>
                </a:schemeClr>
              </a:solidFill>
              <a:latin typeface="Times New Roman" panose="02020603050405020304" pitchFamily="18" charset="0"/>
              <a:cs typeface="Times New Roman" panose="02020603050405020304" pitchFamily="18" charset="0"/>
              <a:sym typeface="Arial" panose="020B0604020202020204"/>
            </a:endParaRPr>
          </a:p>
        </p:txBody>
      </p:sp>
      <p:sp>
        <p:nvSpPr>
          <p:cNvPr id="3" name="TextBox 2"/>
          <p:cNvSpPr txBox="1"/>
          <p:nvPr/>
        </p:nvSpPr>
        <p:spPr>
          <a:xfrm>
            <a:off x="7893698" y="4631995"/>
            <a:ext cx="3049919" cy="1969770"/>
          </a:xfrm>
          <a:prstGeom prst="rect">
            <a:avLst/>
          </a:prstGeom>
          <a:noFill/>
        </p:spPr>
        <p:txBody>
          <a:bodyPr wrap="square">
            <a:spAutoFit/>
          </a:bodyPr>
          <a:lstStyle/>
          <a:p>
            <a:r>
              <a:rPr lang="en-IN" sz="2000" dirty="0">
                <a:solidFill>
                  <a:srgbClr val="FF0000"/>
                </a:solidFill>
                <a:latin typeface="Algerian" panose="04020705040A02060702" pitchFamily="82" charset="0"/>
              </a:rPr>
              <a:t>Presented by </a:t>
            </a:r>
            <a:endParaRPr lang="en-IN" sz="2000" dirty="0">
              <a:solidFill>
                <a:srgbClr val="FF0000"/>
              </a:solidFill>
              <a:latin typeface="Algerian" panose="04020705040A02060702" pitchFamily="82" charset="0"/>
            </a:endParaRPr>
          </a:p>
          <a:p>
            <a:r>
              <a:rPr lang="en-IN" sz="2000" dirty="0">
                <a:latin typeface="Calibri" panose="020F0502020204030204" pitchFamily="34" charset="0"/>
                <a:ea typeface="Calibri" panose="020F0502020204030204" pitchFamily="34" charset="0"/>
                <a:cs typeface="Calibri" panose="020F0502020204030204" pitchFamily="34" charset="0"/>
              </a:rPr>
              <a:t>Boddu Chaitanya</a:t>
            </a:r>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Batch No : 435</a:t>
            </a:r>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US" sz="2000" dirty="0" err="1">
                <a:latin typeface="Calibri" panose="020F0502020204030204" pitchFamily="34" charset="0"/>
                <a:ea typeface="Calibri" panose="020F0502020204030204" pitchFamily="34" charset="0"/>
                <a:cs typeface="Calibri" panose="020F0502020204030204" pitchFamily="34" charset="0"/>
              </a:rPr>
              <a:t>Innomatics</a:t>
            </a:r>
            <a:r>
              <a:rPr lang="en-US" sz="2000" dirty="0">
                <a:latin typeface="Calibri" panose="020F0502020204030204" pitchFamily="34" charset="0"/>
                <a:ea typeface="Calibri" panose="020F0502020204030204" pitchFamily="34" charset="0"/>
                <a:cs typeface="Calibri" panose="020F0502020204030204" pitchFamily="34" charset="0"/>
              </a:rPr>
              <a:t> Research Labs – </a:t>
            </a:r>
            <a:r>
              <a:rPr lang="en-US" sz="2000" dirty="0" err="1">
                <a:latin typeface="Calibri" panose="020F0502020204030204" pitchFamily="34" charset="0"/>
                <a:ea typeface="Calibri" panose="020F0502020204030204" pitchFamily="34" charset="0"/>
                <a:cs typeface="Calibri" panose="020F0502020204030204" pitchFamily="34" charset="0"/>
              </a:rPr>
              <a:t>Dilsukhnagar</a:t>
            </a:r>
            <a:r>
              <a:rPr lang="en-US" sz="2000" dirty="0">
                <a:latin typeface="Calibri" panose="020F0502020204030204" pitchFamily="34" charset="0"/>
                <a:ea typeface="Calibri" panose="020F0502020204030204" pitchFamily="34" charset="0"/>
                <a:cs typeface="Calibri" panose="020F0502020204030204" pitchFamily="34" charset="0"/>
              </a:rPr>
              <a:t> </a:t>
            </a: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9822" y="651752"/>
            <a:ext cx="10580450" cy="5428035"/>
          </a:xfrm>
        </p:spPr>
        <p:txBody>
          <a:bodyPr/>
          <a:lstStyle/>
          <a:p>
            <a:pPr marL="0" indent="0">
              <a:buNone/>
            </a:pPr>
            <a:r>
              <a:rPr lang="en-US" b="1" dirty="0">
                <a:latin typeface="Cambria" panose="02040503050406030204" pitchFamily="18" charset="0"/>
                <a:ea typeface="Cambria" panose="02040503050406030204" pitchFamily="18" charset="0"/>
              </a:rPr>
              <a:t>Which positions require the most qualifications?</a:t>
            </a:r>
            <a:endParaRPr lang="en-US" b="1" dirty="0">
              <a:latin typeface="Cambria" panose="02040503050406030204" pitchFamily="18" charset="0"/>
              <a:ea typeface="Cambria" panose="020405030504060302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latin typeface="Cambria" panose="02040503050406030204" pitchFamily="18" charset="0"/>
                <a:ea typeface="Cambria" panose="02040503050406030204" pitchFamily="18" charset="0"/>
              </a:rPr>
              <a:t>Which employees have the highest number of qualifications?</a:t>
            </a:r>
            <a:endParaRPr lang="en-US" b="1"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1"/>
          <a:stretch>
            <a:fillRect/>
          </a:stretch>
        </p:blipFill>
        <p:spPr>
          <a:xfrm>
            <a:off x="1108954" y="1488333"/>
            <a:ext cx="5710136" cy="1439990"/>
          </a:xfrm>
          <a:prstGeom prst="rect">
            <a:avLst/>
          </a:prstGeom>
        </p:spPr>
      </p:pic>
      <p:pic>
        <p:nvPicPr>
          <p:cNvPr id="7" name="Picture 6"/>
          <p:cNvPicPr>
            <a:picLocks noChangeAspect="1"/>
          </p:cNvPicPr>
          <p:nvPr/>
        </p:nvPicPr>
        <p:blipFill>
          <a:blip r:embed="rId2"/>
          <a:stretch>
            <a:fillRect/>
          </a:stretch>
        </p:blipFill>
        <p:spPr>
          <a:xfrm>
            <a:off x="7840494" y="668287"/>
            <a:ext cx="3511684" cy="2571024"/>
          </a:xfrm>
          <a:prstGeom prst="rect">
            <a:avLst/>
          </a:prstGeom>
          <a:effectLst>
            <a:outerShdw blurRad="50800" dist="50800" dir="5400000" sx="101000" sy="101000" algn="ctr" rotWithShape="0">
              <a:srgbClr val="000000">
                <a:alpha val="75000"/>
              </a:srgbClr>
            </a:outerShdw>
          </a:effectLst>
        </p:spPr>
      </p:pic>
      <p:pic>
        <p:nvPicPr>
          <p:cNvPr id="11" name="Picture 10"/>
          <p:cNvPicPr>
            <a:picLocks noChangeAspect="1"/>
          </p:cNvPicPr>
          <p:nvPr/>
        </p:nvPicPr>
        <p:blipFill>
          <a:blip r:embed="rId3"/>
          <a:stretch>
            <a:fillRect/>
          </a:stretch>
        </p:blipFill>
        <p:spPr>
          <a:xfrm>
            <a:off x="1108954" y="3764903"/>
            <a:ext cx="4659547" cy="2314883"/>
          </a:xfrm>
          <a:prstGeom prst="rect">
            <a:avLst/>
          </a:prstGeom>
        </p:spPr>
      </p:pic>
      <p:pic>
        <p:nvPicPr>
          <p:cNvPr id="13" name="Picture 12"/>
          <p:cNvPicPr>
            <a:picLocks noChangeAspect="1"/>
          </p:cNvPicPr>
          <p:nvPr/>
        </p:nvPicPr>
        <p:blipFill>
          <a:blip r:embed="rId4"/>
          <a:stretch>
            <a:fillRect/>
          </a:stretch>
        </p:blipFill>
        <p:spPr>
          <a:xfrm>
            <a:off x="7840494" y="3683528"/>
            <a:ext cx="3511684" cy="2477632"/>
          </a:xfrm>
          <a:prstGeom prst="rect">
            <a:avLst/>
          </a:prstGeom>
          <a:effectLst>
            <a:outerShdw blurRad="50800" dist="50800" dir="5400000" sx="101000" sy="101000" algn="ctr" rotWithShape="0">
              <a:srgbClr val="000000">
                <a:alpha val="7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7396" y="680937"/>
            <a:ext cx="10573966" cy="5496128"/>
          </a:xfrm>
        </p:spPr>
        <p:txBody>
          <a:bodyPr/>
          <a:lstStyle/>
          <a:p>
            <a:pPr marL="0" indent="0">
              <a:buNone/>
            </a:pPr>
            <a:r>
              <a:rPr lang="en-US" b="1" dirty="0">
                <a:latin typeface="Cambria" panose="02040503050406030204" pitchFamily="18" charset="0"/>
                <a:ea typeface="Cambria" panose="02040503050406030204" pitchFamily="18" charset="0"/>
              </a:rPr>
              <a:t>Which year had the most employees taking leaves?</a:t>
            </a:r>
            <a:endParaRPr lang="en-US" b="1" dirty="0">
              <a:latin typeface="Cambria" panose="02040503050406030204" pitchFamily="18" charset="0"/>
              <a:ea typeface="Cambria" panose="020405030504060302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latin typeface="Cambria" panose="02040503050406030204" pitchFamily="18" charset="0"/>
                <a:ea typeface="Cambria" panose="02040503050406030204" pitchFamily="18" charset="0"/>
              </a:rPr>
              <a:t>What is the average number of leave days taken by its employees per department?</a:t>
            </a:r>
            <a:endParaRPr lang="en-IN" b="1" dirty="0">
              <a:latin typeface="Cambria" panose="02040503050406030204" pitchFamily="18" charset="0"/>
              <a:ea typeface="Cambria" panose="02040503050406030204" pitchFamily="18" charset="0"/>
            </a:endParaRPr>
          </a:p>
        </p:txBody>
      </p:sp>
      <p:pic>
        <p:nvPicPr>
          <p:cNvPr id="7" name="Picture 6"/>
          <p:cNvPicPr>
            <a:picLocks noChangeAspect="1"/>
          </p:cNvPicPr>
          <p:nvPr/>
        </p:nvPicPr>
        <p:blipFill>
          <a:blip r:embed="rId1"/>
          <a:stretch>
            <a:fillRect/>
          </a:stretch>
        </p:blipFill>
        <p:spPr>
          <a:xfrm>
            <a:off x="7344384" y="1682885"/>
            <a:ext cx="3107988" cy="554476"/>
          </a:xfrm>
          <a:prstGeom prst="rect">
            <a:avLst/>
          </a:prstGeom>
          <a:effectLst>
            <a:outerShdw blurRad="50800" dist="50800" dir="5400000" sx="101000" sy="101000" algn="ctr" rotWithShape="0">
              <a:srgbClr val="000000">
                <a:alpha val="75000"/>
              </a:srgbClr>
            </a:outerShdw>
          </a:effectLst>
        </p:spPr>
      </p:pic>
      <p:pic>
        <p:nvPicPr>
          <p:cNvPr id="9" name="Picture 8"/>
          <p:cNvPicPr>
            <a:picLocks noChangeAspect="1"/>
          </p:cNvPicPr>
          <p:nvPr/>
        </p:nvPicPr>
        <p:blipFill>
          <a:blip r:embed="rId2"/>
          <a:stretch>
            <a:fillRect/>
          </a:stretch>
        </p:blipFill>
        <p:spPr>
          <a:xfrm>
            <a:off x="1157591" y="4173166"/>
            <a:ext cx="6458851" cy="2003897"/>
          </a:xfrm>
          <a:prstGeom prst="rect">
            <a:avLst/>
          </a:prstGeom>
        </p:spPr>
      </p:pic>
      <p:pic>
        <p:nvPicPr>
          <p:cNvPr id="11" name="Picture 10"/>
          <p:cNvPicPr>
            <a:picLocks noChangeAspect="1"/>
          </p:cNvPicPr>
          <p:nvPr/>
        </p:nvPicPr>
        <p:blipFill>
          <a:blip r:embed="rId3"/>
          <a:stretch>
            <a:fillRect/>
          </a:stretch>
        </p:blipFill>
        <p:spPr>
          <a:xfrm>
            <a:off x="7694579" y="4173166"/>
            <a:ext cx="2757794" cy="1930765"/>
          </a:xfrm>
          <a:prstGeom prst="rect">
            <a:avLst/>
          </a:prstGeom>
          <a:effectLst>
            <a:outerShdw blurRad="50800" dist="50800" dir="5400000" sx="101000" sy="101000" algn="ctr" rotWithShape="0">
              <a:srgbClr val="000000">
                <a:alpha val="75000"/>
              </a:srgbClr>
            </a:outerShdw>
          </a:effectLst>
        </p:spPr>
      </p:pic>
      <p:pic>
        <p:nvPicPr>
          <p:cNvPr id="4" name="Picture 3"/>
          <p:cNvPicPr>
            <a:picLocks noChangeAspect="1"/>
          </p:cNvPicPr>
          <p:nvPr/>
        </p:nvPicPr>
        <p:blipFill>
          <a:blip r:embed="rId4"/>
          <a:stretch>
            <a:fillRect/>
          </a:stretch>
        </p:blipFill>
        <p:spPr>
          <a:xfrm>
            <a:off x="1157591" y="1136349"/>
            <a:ext cx="4552744" cy="218534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5762" y="778213"/>
            <a:ext cx="10457234" cy="5379396"/>
          </a:xfrm>
        </p:spPr>
        <p:txBody>
          <a:bodyPr/>
          <a:lstStyle/>
          <a:p>
            <a:pPr marL="0" indent="0">
              <a:buNone/>
            </a:pPr>
            <a:r>
              <a:rPr lang="en-US" b="1" dirty="0">
                <a:latin typeface="Cambria" panose="02040503050406030204" pitchFamily="18" charset="0"/>
                <a:ea typeface="Cambria" panose="02040503050406030204" pitchFamily="18" charset="0"/>
              </a:rPr>
              <a:t>Which employees have taken the most leaves?</a:t>
            </a:r>
            <a:endParaRPr lang="en-US" b="1" dirty="0">
              <a:latin typeface="Cambria" panose="02040503050406030204" pitchFamily="18" charset="0"/>
              <a:ea typeface="Cambria" panose="020405030504060302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latin typeface="Cambria" panose="02040503050406030204" pitchFamily="18" charset="0"/>
                <a:ea typeface="Cambria" panose="02040503050406030204" pitchFamily="18" charset="0"/>
              </a:rPr>
              <a:t>What is the total monthly payroll processed?</a:t>
            </a:r>
            <a:endParaRPr lang="en-IN" b="1"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1"/>
          <a:stretch>
            <a:fillRect/>
          </a:stretch>
        </p:blipFill>
        <p:spPr>
          <a:xfrm>
            <a:off x="1159530" y="4370951"/>
            <a:ext cx="4172532" cy="1533739"/>
          </a:xfrm>
          <a:prstGeom prst="rect">
            <a:avLst/>
          </a:prstGeom>
        </p:spPr>
      </p:pic>
      <p:pic>
        <p:nvPicPr>
          <p:cNvPr id="7" name="Picture 6"/>
          <p:cNvPicPr>
            <a:picLocks noChangeAspect="1"/>
          </p:cNvPicPr>
          <p:nvPr/>
        </p:nvPicPr>
        <p:blipFill>
          <a:blip r:embed="rId2"/>
          <a:stretch>
            <a:fillRect/>
          </a:stretch>
        </p:blipFill>
        <p:spPr>
          <a:xfrm>
            <a:off x="1159530" y="1284051"/>
            <a:ext cx="4372585" cy="2480554"/>
          </a:xfrm>
          <a:prstGeom prst="rect">
            <a:avLst/>
          </a:prstGeom>
        </p:spPr>
      </p:pic>
      <p:pic>
        <p:nvPicPr>
          <p:cNvPr id="9" name="Picture 8"/>
          <p:cNvPicPr>
            <a:picLocks noChangeAspect="1"/>
          </p:cNvPicPr>
          <p:nvPr/>
        </p:nvPicPr>
        <p:blipFill>
          <a:blip r:embed="rId3"/>
          <a:stretch>
            <a:fillRect/>
          </a:stretch>
        </p:blipFill>
        <p:spPr>
          <a:xfrm>
            <a:off x="7902001" y="700391"/>
            <a:ext cx="2905530" cy="3064214"/>
          </a:xfrm>
          <a:prstGeom prst="rect">
            <a:avLst/>
          </a:prstGeom>
          <a:effectLst>
            <a:outerShdw blurRad="50800" dist="50800" dir="5400000" sx="101000" sy="101000" algn="ctr" rotWithShape="0">
              <a:srgbClr val="000000">
                <a:alpha val="75000"/>
              </a:srgbClr>
            </a:outerShdw>
          </a:effectLst>
        </p:spPr>
      </p:pic>
      <p:pic>
        <p:nvPicPr>
          <p:cNvPr id="11" name="Picture 10"/>
          <p:cNvPicPr>
            <a:picLocks noChangeAspect="1"/>
          </p:cNvPicPr>
          <p:nvPr/>
        </p:nvPicPr>
        <p:blipFill>
          <a:blip r:embed="rId4"/>
          <a:stretch>
            <a:fillRect/>
          </a:stretch>
        </p:blipFill>
        <p:spPr>
          <a:xfrm>
            <a:off x="8709498" y="4679004"/>
            <a:ext cx="2098033" cy="711264"/>
          </a:xfrm>
          <a:prstGeom prst="rect">
            <a:avLst/>
          </a:prstGeom>
          <a:effectLst>
            <a:outerShdw blurRad="50800" dist="50800" dir="5400000" sx="101000" sy="101000" algn="ctr" rotWithShape="0">
              <a:srgbClr val="000000">
                <a:alpha val="7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843" y="622571"/>
            <a:ext cx="10963072" cy="690664"/>
          </a:xfrm>
        </p:spPr>
        <p:txBody>
          <a:bodyPr>
            <a:normAutofit fontScale="90000"/>
          </a:bodyPr>
          <a:lstStyle/>
          <a:p>
            <a:r>
              <a:rPr lang="en-IN" b="1" dirty="0">
                <a:solidFill>
                  <a:srgbClr val="FF0000"/>
                </a:solidFill>
                <a:latin typeface="Times New Roman" panose="02020603050405020304" pitchFamily="18" charset="0"/>
                <a:cs typeface="Times New Roman" panose="02020603050405020304" pitchFamily="18" charset="0"/>
              </a:rPr>
              <a:t>Final Business Insights</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865762" y="1536969"/>
            <a:ext cx="10457234" cy="4562273"/>
          </a:xfrm>
        </p:spPr>
        <p:txBody>
          <a:bodyPr/>
          <a:lstStyle/>
          <a:p>
            <a:pPr>
              <a:buFont typeface="Wingdings" panose="05000000000000000000" pitchFamily="2" charset="2"/>
              <a:buChar char="q"/>
            </a:pPr>
            <a:r>
              <a:rPr lang="en-US" dirty="0">
                <a:latin typeface="Bell MT" panose="02020503060305020303" pitchFamily="18" charset="0"/>
              </a:rPr>
              <a:t>Centralized employee and payroll data enables faster, data-driven HR and management decisions.</a:t>
            </a:r>
            <a:endParaRPr lang="en-US" dirty="0">
              <a:latin typeface="Bell MT" panose="02020503060305020303" pitchFamily="18" charset="0"/>
            </a:endParaRPr>
          </a:p>
          <a:p>
            <a:pPr>
              <a:buFont typeface="Wingdings" panose="05000000000000000000" pitchFamily="2" charset="2"/>
              <a:buChar char="q"/>
            </a:pPr>
            <a:r>
              <a:rPr lang="en-US" dirty="0">
                <a:latin typeface="Bell MT" panose="02020503060305020303" pitchFamily="18" charset="0"/>
              </a:rPr>
              <a:t> Department-wise salary and bonus analysis helps identify high-cost roles and optimize budgets.</a:t>
            </a:r>
            <a:endParaRPr lang="en-US" dirty="0">
              <a:latin typeface="Bell MT" panose="02020503060305020303" pitchFamily="18" charset="0"/>
            </a:endParaRPr>
          </a:p>
          <a:p>
            <a:pPr>
              <a:buFont typeface="Wingdings" panose="05000000000000000000" pitchFamily="2" charset="2"/>
              <a:buChar char="q"/>
            </a:pPr>
            <a:r>
              <a:rPr lang="en-US" dirty="0">
                <a:latin typeface="Bell MT" panose="02020503060305020303" pitchFamily="18" charset="0"/>
              </a:rPr>
              <a:t> Integrated leave and payroll data reveals attendance patterns impacting productivity and compensation.</a:t>
            </a:r>
            <a:endParaRPr lang="en-US" dirty="0">
              <a:latin typeface="Bell MT" panose="02020503060305020303" pitchFamily="18" charset="0"/>
            </a:endParaRPr>
          </a:p>
          <a:p>
            <a:pPr>
              <a:buFont typeface="Wingdings" panose="05000000000000000000" pitchFamily="2" charset="2"/>
              <a:buChar char="q"/>
            </a:pPr>
            <a:r>
              <a:rPr lang="en-US" dirty="0">
                <a:latin typeface="Bell MT" panose="02020503060305020303" pitchFamily="18" charset="0"/>
              </a:rPr>
              <a:t>Qualification and skill analysis highlights workforce gaps, supporting training and hiring strategies.</a:t>
            </a:r>
            <a:endParaRPr lang="en-US" dirty="0">
              <a:latin typeface="Bell MT" panose="02020503060305020303" pitchFamily="18" charset="0"/>
            </a:endParaRPr>
          </a:p>
          <a:p>
            <a:pPr marL="0" indent="0">
              <a:buNone/>
            </a:pPr>
            <a:endParaRPr lang="en-IN" dirty="0"/>
          </a:p>
        </p:txBody>
      </p:sp>
      <p:pic>
        <p:nvPicPr>
          <p:cNvPr id="4" name="Picture 3"/>
          <p:cNvPicPr>
            <a:picLocks noChangeAspect="1"/>
          </p:cNvPicPr>
          <p:nvPr/>
        </p:nvPicPr>
        <p:blipFill>
          <a:blip r:embed="rId1">
            <a:alphaModFix amt="65000"/>
          </a:blip>
          <a:stretch>
            <a:fillRect/>
          </a:stretch>
        </p:blipFill>
        <p:spPr>
          <a:xfrm>
            <a:off x="9060964" y="5768639"/>
            <a:ext cx="2514951" cy="4667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846306"/>
            <a:ext cx="9601196" cy="612843"/>
          </a:xfrm>
        </p:spPr>
        <p:txBody>
          <a:bodyPr>
            <a:noAutofit/>
          </a:bodyPr>
          <a:lstStyle/>
          <a:p>
            <a:r>
              <a:rPr lang="en-IN" sz="3600" b="1" dirty="0">
                <a:solidFill>
                  <a:srgbClr val="FF0000"/>
                </a:solidFill>
                <a:latin typeface="Times New Roman" panose="02020603050405020304" pitchFamily="18" charset="0"/>
                <a:cs typeface="Times New Roman" panose="02020603050405020304" pitchFamily="18" charset="0"/>
              </a:rPr>
              <a:t>Conclusion</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1295401" y="1712068"/>
            <a:ext cx="9601196" cy="3900792"/>
          </a:xfrm>
        </p:spPr>
        <p:txBody>
          <a:bodyPr>
            <a:normAutofit/>
          </a:bodyPr>
          <a:lstStyle/>
          <a:p>
            <a:pPr marL="0" indent="0">
              <a:buNone/>
            </a:pPr>
            <a:r>
              <a:rPr lang="en-US" dirty="0">
                <a:latin typeface="Bell MT" panose="02020503060305020303" pitchFamily="18" charset="0"/>
              </a:rPr>
              <a:t>The Employee Management System efficiently manages employee, job, payroll, qualification, and leave data using a relational database.</a:t>
            </a:r>
            <a:br>
              <a:rPr lang="en-US" dirty="0">
                <a:latin typeface="Bell MT" panose="02020503060305020303" pitchFamily="18" charset="0"/>
              </a:rPr>
            </a:br>
            <a:r>
              <a:rPr lang="en-US" dirty="0">
                <a:latin typeface="Bell MT" panose="02020503060305020303" pitchFamily="18" charset="0"/>
              </a:rPr>
              <a:t>It ensures data accuracy and consistency through well-defined relationships and constraints. The system simplifies payroll processing and leave management through integrated data handling.</a:t>
            </a:r>
            <a:endParaRPr lang="en-US" dirty="0">
              <a:latin typeface="Bell MT" panose="02020503060305020303" pitchFamily="18" charset="0"/>
            </a:endParaRPr>
          </a:p>
          <a:p>
            <a:pPr marL="0" indent="0">
              <a:buNone/>
            </a:pPr>
            <a:br>
              <a:rPr lang="en-US" dirty="0">
                <a:latin typeface="Bell MT" panose="02020503060305020303" pitchFamily="18" charset="0"/>
              </a:rPr>
            </a:br>
            <a:r>
              <a:rPr lang="en-US" dirty="0">
                <a:latin typeface="Bell MT" panose="02020503060305020303" pitchFamily="18" charset="0"/>
              </a:rPr>
              <a:t>Centralized data storage improves HR efficiency and supports informed decision-making. Overall, the project demonstrates the value of database-driven solutions in HR management.</a:t>
            </a:r>
            <a:endParaRPr lang="en-IN" dirty="0">
              <a:latin typeface="Bell MT" panose="02020503060305020303" pitchFamily="18" charset="0"/>
              <a:cs typeface="Times New Roman" panose="02020603050405020304" pitchFamily="18" charset="0"/>
            </a:endParaRPr>
          </a:p>
        </p:txBody>
      </p:sp>
      <p:pic>
        <p:nvPicPr>
          <p:cNvPr id="4" name="Picture 3"/>
          <p:cNvPicPr>
            <a:picLocks noChangeAspect="1"/>
          </p:cNvPicPr>
          <p:nvPr/>
        </p:nvPicPr>
        <p:blipFill>
          <a:blip r:embed="rId1">
            <a:alphaModFix amt="65000"/>
          </a:blip>
          <a:stretch>
            <a:fillRect/>
          </a:stretch>
        </p:blipFill>
        <p:spPr>
          <a:xfrm>
            <a:off x="9041509" y="5758913"/>
            <a:ext cx="2514951" cy="466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402" y="982132"/>
            <a:ext cx="9601196" cy="4522929"/>
          </a:xfrm>
        </p:spPr>
        <p:txBody>
          <a:bodyPr>
            <a:normAutofit/>
          </a:bodyPr>
          <a:lstStyle/>
          <a:p>
            <a:r>
              <a:rPr lang="en-IN" sz="8800" dirty="0">
                <a:latin typeface="Algerian" panose="04020705040A02060702" pitchFamily="82" charset="0"/>
                <a:cs typeface="Times New Roman" panose="02020603050405020304" pitchFamily="18" charset="0"/>
              </a:rPr>
              <a:t>Q&amp;A</a:t>
            </a:r>
            <a:endParaRPr lang="en-IN" sz="8800" dirty="0">
              <a:latin typeface="Algerian" panose="04020705040A02060702" pitchFamily="82" charset="0"/>
              <a:cs typeface="Times New Roman" panose="02020603050405020304" pitchFamily="18" charset="0"/>
            </a:endParaRPr>
          </a:p>
        </p:txBody>
      </p:sp>
      <p:pic>
        <p:nvPicPr>
          <p:cNvPr id="4" name="Picture 3"/>
          <p:cNvPicPr>
            <a:picLocks noChangeAspect="1"/>
          </p:cNvPicPr>
          <p:nvPr/>
        </p:nvPicPr>
        <p:blipFill>
          <a:blip r:embed="rId1">
            <a:alphaModFix amt="65000"/>
          </a:blip>
          <a:stretch>
            <a:fillRect/>
          </a:stretch>
        </p:blipFill>
        <p:spPr>
          <a:xfrm>
            <a:off x="9041509" y="5758913"/>
            <a:ext cx="2514951" cy="4667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1"/>
          <a:srcRect/>
          <a:stretch>
            <a:fill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panose="02000000000000000000"/>
              <a:buNone/>
            </a:pPr>
            <a:r>
              <a:rPr lang="en-IN" sz="4400" b="0" i="0" u="none" strike="noStrike" cap="none">
                <a:solidFill>
                  <a:srgbClr val="C00000"/>
                </a:solidFill>
                <a:latin typeface="Libre Baskerville" panose="02000000000000000000"/>
                <a:ea typeface="Libre Baskerville" panose="02000000000000000000"/>
                <a:cs typeface="Libre Baskerville" panose="02000000000000000000"/>
                <a:sym typeface="Libre Baskerville" panose="02000000000000000000"/>
              </a:rPr>
              <a:t>THANK YOU</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 name="Picture 3"/>
          <p:cNvPicPr>
            <a:picLocks noChangeAspect="1"/>
          </p:cNvPicPr>
          <p:nvPr/>
        </p:nvPicPr>
        <p:blipFill>
          <a:blip r:embed="rId2">
            <a:alphaModFix amt="65000"/>
          </a:blip>
          <a:stretch>
            <a:fillRect/>
          </a:stretch>
        </p:blipFill>
        <p:spPr>
          <a:xfrm>
            <a:off x="9041509" y="5758913"/>
            <a:ext cx="2514951" cy="466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BEBA8EAE-BF5A-486C-A8C5-ECC9F3942E4B}">
                <a14:imgProps xmlns:a14="http://schemas.microsoft.com/office/drawing/2010/main">
                  <a14:imgLayer r:embed="rId2">
                    <a14:imgEffect>
                      <a14:saturation sat="171000"/>
                    </a14:imgEffect>
                  </a14:imgLayer>
                </a14:imgProps>
              </a:ext>
            </a:extLst>
          </a:blip>
          <a:srcRect/>
          <a:tile tx="0" ty="0" sx="100000" sy="100000" flip="none" algn="tr"/>
        </a:blipFill>
        <a:effectLst/>
      </p:bgPr>
    </p:bg>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622570" y="632297"/>
            <a:ext cx="10933890" cy="71152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0000"/>
              </a:buClr>
              <a:buSzPts val="4400"/>
              <a:buFont typeface="Calibri" panose="020F0502020204030204"/>
              <a:buNone/>
            </a:pPr>
            <a:r>
              <a:rPr lang="en-IN" b="1" dirty="0">
                <a:solidFill>
                  <a:srgbClr val="FF0000"/>
                </a:solidFill>
                <a:latin typeface="Times New Roman" panose="02020603050405020304" pitchFamily="18" charset="0"/>
                <a:cs typeface="Times New Roman" panose="02020603050405020304" pitchFamily="18" charset="0"/>
              </a:rPr>
              <a:t>    </a:t>
            </a:r>
            <a:br>
              <a:rPr lang="en-IN" b="1" dirty="0">
                <a:solidFill>
                  <a:srgbClr val="FF0000"/>
                </a:solidFill>
                <a:latin typeface="Times New Roman" panose="02020603050405020304" pitchFamily="18" charset="0"/>
                <a:cs typeface="Times New Roman" panose="02020603050405020304" pitchFamily="18" charset="0"/>
              </a:rPr>
            </a:br>
            <a:r>
              <a:rPr lang="en-IN" b="1" dirty="0">
                <a:solidFill>
                  <a:srgbClr val="FF0000"/>
                </a:solidFill>
                <a:latin typeface="Times New Roman" panose="02020603050405020304" pitchFamily="18" charset="0"/>
                <a:cs typeface="Times New Roman" panose="02020603050405020304" pitchFamily="18" charset="0"/>
              </a:rPr>
              <a:t> </a:t>
            </a:r>
            <a:r>
              <a:rPr lang="en-IN" sz="4000" b="1" dirty="0">
                <a:solidFill>
                  <a:srgbClr val="FF0000"/>
                </a:solidFill>
                <a:latin typeface="Times New Roman" panose="02020603050405020304" pitchFamily="18" charset="0"/>
                <a:cs typeface="Times New Roman" panose="02020603050405020304" pitchFamily="18" charset="0"/>
              </a:rPr>
              <a:t>Agenda</a:t>
            </a:r>
            <a:br>
              <a:rPr lang="en-IN" sz="4000" b="1" dirty="0">
                <a:solidFill>
                  <a:srgbClr val="FF0000"/>
                </a:solidFill>
                <a:latin typeface="Times New Roman" panose="02020603050405020304" pitchFamily="18" charset="0"/>
                <a:cs typeface="Times New Roman" panose="02020603050405020304" pitchFamily="18" charset="0"/>
              </a:rPr>
            </a:br>
            <a:endParaRPr sz="4000" b="1" dirty="0">
              <a:solidFill>
                <a:srgbClr val="FF0000"/>
              </a:solidFill>
              <a:latin typeface="Times New Roman" panose="02020603050405020304" pitchFamily="18" charset="0"/>
              <a:cs typeface="Times New Roman" panose="02020603050405020304" pitchFamily="18" charset="0"/>
            </a:endParaRPr>
          </a:p>
        </p:txBody>
      </p:sp>
      <p:sp>
        <p:nvSpPr>
          <p:cNvPr id="111" name="Google Shape;111;p4"/>
          <p:cNvSpPr txBox="1">
            <a:spLocks noGrp="1"/>
          </p:cNvSpPr>
          <p:nvPr>
            <p:ph idx="1"/>
          </p:nvPr>
        </p:nvSpPr>
        <p:spPr>
          <a:xfrm>
            <a:off x="756000" y="1343819"/>
            <a:ext cx="10515600" cy="4770907"/>
          </a:xfrm>
          <a:prstGeom prst="rect">
            <a:avLst/>
          </a:prstGeom>
          <a:noFill/>
          <a:ln>
            <a:noFill/>
          </a:ln>
        </p:spPr>
        <p:txBody>
          <a:bodyPr spcFirstLastPara="1" wrap="square" lIns="91425" tIns="45700" rIns="91425" bIns="45700" anchor="t" anchorCtr="0">
            <a:normAutofit/>
          </a:bodyPr>
          <a:lstStyle/>
          <a:p>
            <a:pPr lvl="0" indent="-431800">
              <a:buSzPts val="2400"/>
              <a:buFont typeface="Courier New" panose="02070309020205020404" pitchFamily="49" charset="0"/>
              <a:buChar char="o"/>
            </a:pPr>
            <a:r>
              <a:rPr lang="en-US" b="1" dirty="0"/>
              <a:t>Business Problem Statement</a:t>
            </a:r>
            <a:endParaRPr lang="en-US" b="1" dirty="0"/>
          </a:p>
          <a:p>
            <a:pPr lvl="0" indent="-431800">
              <a:buSzPts val="2400"/>
              <a:buFont typeface="Courier New" panose="02070309020205020404" pitchFamily="49" charset="0"/>
              <a:buChar char="o"/>
            </a:pPr>
            <a:r>
              <a:rPr lang="en-US" b="1" dirty="0"/>
              <a:t>Objective of the Project</a:t>
            </a:r>
            <a:endParaRPr lang="en-US" b="1" dirty="0"/>
          </a:p>
          <a:p>
            <a:pPr lvl="0" indent="-431800">
              <a:buSzPts val="2400"/>
              <a:buFont typeface="Courier New" panose="02070309020205020404" pitchFamily="49" charset="0"/>
              <a:buChar char="o"/>
            </a:pPr>
            <a:r>
              <a:rPr lang="en-US" b="1" dirty="0"/>
              <a:t>ER Diagram</a:t>
            </a:r>
            <a:endParaRPr lang="en-US" b="1" dirty="0"/>
          </a:p>
          <a:p>
            <a:pPr lvl="0" indent="-431800">
              <a:buSzPts val="2400"/>
              <a:buFont typeface="Courier New" panose="02070309020205020404" pitchFamily="49" charset="0"/>
              <a:buChar char="o"/>
            </a:pPr>
            <a:r>
              <a:rPr lang="en-US" b="1" dirty="0"/>
              <a:t>Tables</a:t>
            </a:r>
            <a:endParaRPr lang="en-US" b="1" dirty="0"/>
          </a:p>
          <a:p>
            <a:pPr lvl="0" indent="-431800">
              <a:buSzPts val="2400"/>
              <a:buFont typeface="Courier New" panose="02070309020205020404" pitchFamily="49" charset="0"/>
              <a:buChar char="o"/>
            </a:pPr>
            <a:r>
              <a:rPr lang="en-US" b="1" dirty="0"/>
              <a:t>Key analysis questions </a:t>
            </a:r>
            <a:endParaRPr lang="en-US" b="1" dirty="0"/>
          </a:p>
          <a:p>
            <a:pPr lvl="0" indent="-431800">
              <a:buSzPts val="2400"/>
              <a:buFont typeface="Courier New" panose="02070309020205020404" pitchFamily="49" charset="0"/>
              <a:buChar char="o"/>
            </a:pPr>
            <a:r>
              <a:rPr lang="en-US" b="1" dirty="0"/>
              <a:t>SQL query results with screenshots or summaries</a:t>
            </a:r>
            <a:endParaRPr lang="en-US" b="1" dirty="0"/>
          </a:p>
          <a:p>
            <a:pPr lvl="0" indent="-431800">
              <a:buSzPts val="2400"/>
              <a:buFont typeface="Courier New" panose="02070309020205020404" pitchFamily="49" charset="0"/>
              <a:buChar char="o"/>
            </a:pPr>
            <a:r>
              <a:rPr lang="en-US" b="1" dirty="0"/>
              <a:t>Final business insights </a:t>
            </a:r>
            <a:endParaRPr lang="en-US" b="1" dirty="0"/>
          </a:p>
          <a:p>
            <a:pPr lvl="0" indent="-431800">
              <a:buSzPts val="2400"/>
              <a:buFont typeface="Courier New" panose="02070309020205020404" pitchFamily="49" charset="0"/>
              <a:buChar char="o"/>
            </a:pPr>
            <a:r>
              <a:rPr lang="en-US" b="1" dirty="0"/>
              <a:t>Conclusion </a:t>
            </a:r>
            <a:endParaRPr lang="en-US" b="1" dirty="0"/>
          </a:p>
        </p:txBody>
      </p:sp>
      <p:pic>
        <p:nvPicPr>
          <p:cNvPr id="4" name="Picture 3"/>
          <p:cNvPicPr>
            <a:picLocks noChangeAspect="1"/>
          </p:cNvPicPr>
          <p:nvPr/>
        </p:nvPicPr>
        <p:blipFill>
          <a:blip r:embed="rId3">
            <a:alphaModFix amt="65000"/>
          </a:blip>
          <a:stretch>
            <a:fillRect/>
          </a:stretch>
        </p:blipFill>
        <p:spPr>
          <a:xfrm>
            <a:off x="9041509" y="5758913"/>
            <a:ext cx="2514951" cy="4667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71209"/>
            <a:ext cx="10831749" cy="894944"/>
          </a:xfrm>
        </p:spPr>
        <p:txBody>
          <a:bodyPr>
            <a:normAutofit/>
          </a:bodyPr>
          <a:lstStyle/>
          <a:p>
            <a:pPr algn="ctr"/>
            <a:r>
              <a:rPr lang="en-IN" sz="3600" b="1" dirty="0">
                <a:solidFill>
                  <a:srgbClr val="FF0000"/>
                </a:solidFill>
                <a:latin typeface="Times New Roman" panose="02020603050405020304" pitchFamily="18" charset="0"/>
                <a:cs typeface="Times New Roman" panose="02020603050405020304" pitchFamily="18" charset="0"/>
              </a:rPr>
              <a:t>Business Problem Statement</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933061" y="1763486"/>
            <a:ext cx="10440955" cy="3526972"/>
          </a:xfrm>
        </p:spPr>
        <p:txBody>
          <a:bodyPr>
            <a:normAutofit/>
          </a:bodyPr>
          <a:lstStyle/>
          <a:p>
            <a:pPr>
              <a:buFont typeface="Wingdings" panose="05000000000000000000" pitchFamily="2" charset="2"/>
              <a:buChar char="Ø"/>
            </a:pPr>
            <a:r>
              <a:rPr lang="en-US" dirty="0">
                <a:latin typeface="Bell MT" panose="02020503060305020303" pitchFamily="18" charset="0"/>
              </a:rPr>
              <a:t>Employee data is often maintained across multiple systems or manual records, leading to inconsistencies and errors. The lack of a centralized database causes data duplication, mismatches, and delayed updates. This makes it difficult to accurately track employee details, leave records, and payroll information. Payroll miscalculations occur due to incorrect or outdated data, and manual handling increases human errors.</a:t>
            </a:r>
            <a:endParaRPr lang="en-US" dirty="0">
              <a:latin typeface="Bell MT" panose="02020503060305020303" pitchFamily="18" charset="0"/>
            </a:endParaRPr>
          </a:p>
          <a:p>
            <a:pPr>
              <a:buFont typeface="Wingdings" panose="05000000000000000000" pitchFamily="2" charset="2"/>
              <a:buChar char="Ø"/>
            </a:pPr>
            <a:r>
              <a:rPr lang="en-US" dirty="0">
                <a:latin typeface="Bell MT" panose="02020503060305020303" pitchFamily="18" charset="0"/>
              </a:rPr>
              <a:t>As a result, HR reporting becomes time-consuming and overall operational efficiency is reduced.</a:t>
            </a:r>
            <a:endParaRPr lang="en-IN" dirty="0">
              <a:latin typeface="Bell MT" panose="02020503060305020303" pitchFamily="18" charset="0"/>
              <a:ea typeface="Cambria" panose="02040503050406030204" pitchFamily="18" charset="0"/>
            </a:endParaRPr>
          </a:p>
        </p:txBody>
      </p:sp>
      <p:pic>
        <p:nvPicPr>
          <p:cNvPr id="5" name="Picture 4"/>
          <p:cNvPicPr>
            <a:picLocks noChangeAspect="1"/>
          </p:cNvPicPr>
          <p:nvPr/>
        </p:nvPicPr>
        <p:blipFill>
          <a:blip r:embed="rId1">
            <a:alphaModFix amt="65000"/>
            <a:extLst>
              <a:ext uri="{BEBA8EAE-BF5A-486C-A8C5-ECC9F3942E4B}">
                <a14:imgProps xmlns:a14="http://schemas.microsoft.com/office/drawing/2010/main">
                  <a14:imgLayer r:embed="rId2">
                    <a14:imgEffect>
                      <a14:saturation sat="80000"/>
                    </a14:imgEffect>
                  </a14:imgLayer>
                </a14:imgProps>
              </a:ext>
            </a:extLst>
          </a:blip>
          <a:stretch>
            <a:fillRect/>
          </a:stretch>
        </p:blipFill>
        <p:spPr>
          <a:xfrm>
            <a:off x="8991249" y="5720000"/>
            <a:ext cx="2514951" cy="4667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771525"/>
            <a:ext cx="10953115" cy="649605"/>
          </a:xfrm>
        </p:spPr>
        <p:txBody>
          <a:bodyPr>
            <a:noAutofit/>
          </a:bodyPr>
          <a:lstStyle/>
          <a:p>
            <a:br>
              <a:rPr lang="en-IN" sz="3600" b="1" dirty="0">
                <a:solidFill>
                  <a:srgbClr val="FF0000"/>
                </a:solidFill>
                <a:latin typeface="Times New Roman" panose="02020603050405020304" pitchFamily="18" charset="0"/>
                <a:cs typeface="Times New Roman" panose="02020603050405020304" pitchFamily="18" charset="0"/>
              </a:rPr>
            </a:br>
            <a:r>
              <a:rPr lang="en-IN" sz="3600" b="1" dirty="0">
                <a:solidFill>
                  <a:srgbClr val="FF0000"/>
                </a:solidFill>
                <a:latin typeface="Times New Roman" panose="02020603050405020304" pitchFamily="18" charset="0"/>
                <a:cs typeface="Times New Roman" panose="02020603050405020304" pitchFamily="18" charset="0"/>
              </a:rPr>
              <a:t>Objective of the Project</a:t>
            </a:r>
            <a:br>
              <a:rPr lang="en-IN" sz="3600" b="1" dirty="0"/>
            </a:br>
            <a:endParaRPr lang="en-IN" sz="3600" dirty="0"/>
          </a:p>
        </p:txBody>
      </p:sp>
      <p:sp>
        <p:nvSpPr>
          <p:cNvPr id="3" name="Text Placeholder 2"/>
          <p:cNvSpPr>
            <a:spLocks noGrp="1"/>
          </p:cNvSpPr>
          <p:nvPr>
            <p:ph idx="1"/>
          </p:nvPr>
        </p:nvSpPr>
        <p:spPr>
          <a:xfrm>
            <a:off x="849086" y="1651519"/>
            <a:ext cx="10282334" cy="3676261"/>
          </a:xfrm>
        </p:spPr>
        <p:txBody>
          <a:bodyPr>
            <a:noAutofit/>
          </a:bodyPr>
          <a:lstStyle/>
          <a:p>
            <a:pPr lvl="0" defTabSz="914400" eaLnBrk="0" fontAlgn="base" hangingPunct="0">
              <a:spcBef>
                <a:spcPct val="0"/>
              </a:spcBef>
              <a:spcAft>
                <a:spcPct val="0"/>
              </a:spcAft>
              <a:buSzTx/>
              <a:buFont typeface="Wingdings" panose="05000000000000000000" pitchFamily="2" charset="2"/>
              <a:buChar char="Ø"/>
            </a:pPr>
            <a:r>
              <a:rPr lang="en-US" altLang="en-US" dirty="0">
                <a:solidFill>
                  <a:schemeClr val="tx1"/>
                </a:solidFill>
                <a:latin typeface="Bell MT" panose="02020503060305020303" pitchFamily="18" charset="0"/>
              </a:rPr>
              <a:t>To design a structured database for efficient management of employee data.</a:t>
            </a:r>
            <a:endParaRPr lang="en-US" altLang="en-US" dirty="0">
              <a:solidFill>
                <a:schemeClr val="tx1"/>
              </a:solidFill>
              <a:latin typeface="Bell MT" panose="02020503060305020303" pitchFamily="18" charset="0"/>
            </a:endParaRPr>
          </a:p>
          <a:p>
            <a:pPr lvl="0" defTabSz="914400" eaLnBrk="0" fontAlgn="base" hangingPunct="0">
              <a:spcBef>
                <a:spcPct val="0"/>
              </a:spcBef>
              <a:spcAft>
                <a:spcPct val="0"/>
              </a:spcAft>
              <a:buSzTx/>
              <a:buFont typeface="Wingdings" panose="05000000000000000000" pitchFamily="2" charset="2"/>
              <a:buChar char="Ø"/>
            </a:pPr>
            <a:r>
              <a:rPr lang="en-US" altLang="en-US" dirty="0">
                <a:solidFill>
                  <a:schemeClr val="tx1"/>
                </a:solidFill>
                <a:latin typeface="Bell MT" panose="02020503060305020303" pitchFamily="18" charset="0"/>
              </a:rPr>
              <a:t>To manage employee details, job roles, departments, qualifications, and leave records systematically.</a:t>
            </a:r>
            <a:endParaRPr lang="en-US" altLang="en-US" dirty="0">
              <a:solidFill>
                <a:schemeClr val="tx1"/>
              </a:solidFill>
              <a:latin typeface="Bell MT" panose="02020503060305020303" pitchFamily="18" charset="0"/>
            </a:endParaRPr>
          </a:p>
          <a:p>
            <a:pPr lvl="0" defTabSz="914400" eaLnBrk="0" fontAlgn="base" hangingPunct="0">
              <a:spcBef>
                <a:spcPct val="0"/>
              </a:spcBef>
              <a:spcAft>
                <a:spcPct val="0"/>
              </a:spcAft>
              <a:buSzTx/>
              <a:buFont typeface="Wingdings" panose="05000000000000000000" pitchFamily="2" charset="2"/>
              <a:buChar char="Ø"/>
            </a:pPr>
            <a:r>
              <a:rPr lang="en-US" altLang="en-US" dirty="0">
                <a:solidFill>
                  <a:schemeClr val="tx1"/>
                </a:solidFill>
                <a:latin typeface="Bell MT" panose="02020503060305020303" pitchFamily="18" charset="0"/>
              </a:rPr>
              <a:t>To automate payroll, salary, and bonus calculations with accurate integration of leave data.</a:t>
            </a:r>
            <a:endParaRPr lang="en-US" altLang="en-US" dirty="0">
              <a:solidFill>
                <a:schemeClr val="tx1"/>
              </a:solidFill>
              <a:latin typeface="Bell MT" panose="02020503060305020303" pitchFamily="18" charset="0"/>
            </a:endParaRPr>
          </a:p>
          <a:p>
            <a:pPr lvl="0" defTabSz="914400" eaLnBrk="0" fontAlgn="base" hangingPunct="0">
              <a:spcBef>
                <a:spcPct val="0"/>
              </a:spcBef>
              <a:spcAft>
                <a:spcPct val="0"/>
              </a:spcAft>
              <a:buSzTx/>
              <a:buFont typeface="Wingdings" panose="05000000000000000000" pitchFamily="2" charset="2"/>
              <a:buChar char="Ø"/>
            </a:pPr>
            <a:r>
              <a:rPr lang="en-US" altLang="en-US" dirty="0">
                <a:solidFill>
                  <a:schemeClr val="tx1"/>
                </a:solidFill>
                <a:latin typeface="Bell MT" panose="02020503060305020303" pitchFamily="18" charset="0"/>
              </a:rPr>
              <a:t>To ensure data integrity and consistency using keys, constraints, and relationships.</a:t>
            </a:r>
            <a:endParaRPr lang="en-US" altLang="en-US" dirty="0">
              <a:solidFill>
                <a:schemeClr val="tx1"/>
              </a:solidFill>
              <a:latin typeface="Bell MT" panose="02020503060305020303" pitchFamily="18" charset="0"/>
            </a:endParaRPr>
          </a:p>
          <a:p>
            <a:pPr lvl="0" defTabSz="914400" eaLnBrk="0" fontAlgn="base" hangingPunct="0">
              <a:spcBef>
                <a:spcPct val="0"/>
              </a:spcBef>
              <a:spcAft>
                <a:spcPct val="0"/>
              </a:spcAft>
              <a:buSzTx/>
              <a:buFont typeface="Wingdings" panose="05000000000000000000" pitchFamily="2" charset="2"/>
              <a:buChar char="Ø"/>
            </a:pPr>
            <a:r>
              <a:rPr lang="en-US" altLang="en-US" dirty="0">
                <a:solidFill>
                  <a:schemeClr val="tx1"/>
                </a:solidFill>
                <a:latin typeface="Bell MT" panose="02020503060305020303" pitchFamily="18" charset="0"/>
              </a:rPr>
              <a:t>To generate analytical reports and insights using core SQL concepts to support decision-making and organizational growth.</a:t>
            </a:r>
            <a:endParaRPr lang="en-US" altLang="en-US" dirty="0">
              <a:solidFill>
                <a:schemeClr val="tx1"/>
              </a:solidFill>
              <a:latin typeface="Bell MT" panose="02020503060305020303" pitchFamily="18" charset="0"/>
            </a:endParaRPr>
          </a:p>
          <a:p>
            <a:pPr>
              <a:buFont typeface="Courier New" panose="02070309020205020404" pitchFamily="49" charset="0"/>
              <a:buChar char="o"/>
            </a:pPr>
            <a:endParaRPr lang="en-US" dirty="0">
              <a:latin typeface="Bell MT" panose="02020503060305020303" pitchFamily="18" charset="0"/>
            </a:endParaRPr>
          </a:p>
        </p:txBody>
      </p:sp>
      <p:pic>
        <p:nvPicPr>
          <p:cNvPr id="7" name="Picture 6"/>
          <p:cNvPicPr>
            <a:picLocks noChangeAspect="1"/>
          </p:cNvPicPr>
          <p:nvPr/>
        </p:nvPicPr>
        <p:blipFill>
          <a:blip r:embed="rId1">
            <a:alphaModFix amt="65000"/>
            <a:extLst>
              <a:ext uri="{BEBA8EAE-BF5A-486C-A8C5-ECC9F3942E4B}">
                <a14:imgProps xmlns:a14="http://schemas.microsoft.com/office/drawing/2010/main">
                  <a14:imgLayer r:embed="rId2">
                    <a14:imgEffect>
                      <a14:brightnessContrast bright="-1000"/>
                    </a14:imgEffect>
                  </a14:imgLayer>
                </a14:imgProps>
              </a:ext>
            </a:extLst>
          </a:blip>
          <a:stretch>
            <a:fillRect/>
          </a:stretch>
        </p:blipFill>
        <p:spPr>
          <a:xfrm>
            <a:off x="9105089" y="5683871"/>
            <a:ext cx="2461099" cy="466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115" y="603116"/>
            <a:ext cx="10953345" cy="797668"/>
          </a:xfrm>
        </p:spPr>
        <p:txBody>
          <a:bodyPr>
            <a:normAutofit fontScale="90000"/>
          </a:bodyPr>
          <a:lstStyle/>
          <a:p>
            <a:br>
              <a:rPr lang="en-IN" sz="4000" b="1" dirty="0">
                <a:solidFill>
                  <a:srgbClr val="FF0000"/>
                </a:solidFill>
                <a:latin typeface="Times New Roman" panose="02020603050405020304" pitchFamily="18" charset="0"/>
                <a:cs typeface="Times New Roman" panose="02020603050405020304" pitchFamily="18" charset="0"/>
              </a:rPr>
            </a:br>
            <a:r>
              <a:rPr lang="en-IN" sz="4000" b="1" dirty="0">
                <a:solidFill>
                  <a:srgbClr val="FF0000"/>
                </a:solidFill>
                <a:latin typeface="Times New Roman" panose="02020603050405020304" pitchFamily="18" charset="0"/>
                <a:cs typeface="Times New Roman" panose="02020603050405020304" pitchFamily="18" charset="0"/>
              </a:rPr>
              <a:t>ER Diagram</a:t>
            </a:r>
            <a:br>
              <a:rPr lang="en-IN" dirty="0"/>
            </a:br>
            <a:endParaRPr lang="en-IN" dirty="0"/>
          </a:p>
        </p:txBody>
      </p:sp>
      <p:pic>
        <p:nvPicPr>
          <p:cNvPr id="3" name="Picture 2"/>
          <p:cNvPicPr>
            <a:picLocks noChangeAspect="1"/>
          </p:cNvPicPr>
          <p:nvPr/>
        </p:nvPicPr>
        <p:blipFill>
          <a:blip r:embed="rId1"/>
          <a:stretch>
            <a:fillRect/>
          </a:stretch>
        </p:blipFill>
        <p:spPr>
          <a:xfrm>
            <a:off x="1279186" y="1324948"/>
            <a:ext cx="9581647" cy="4346278"/>
          </a:xfrm>
          <a:prstGeom prst="rect">
            <a:avLst/>
          </a:prstGeom>
          <a:effectLst>
            <a:outerShdw blurRad="215900" dist="50800" dir="5400000" sx="102000" sy="102000" algn="ctr" rotWithShape="0">
              <a:srgbClr val="000000">
                <a:alpha val="75000"/>
              </a:srgbClr>
            </a:outerShdw>
            <a:reflection stA="0" endPos="65000" dist="50800" dir="5400000" sy="-100000" algn="bl" rotWithShape="0"/>
          </a:effectLst>
        </p:spPr>
      </p:pic>
      <p:pic>
        <p:nvPicPr>
          <p:cNvPr id="8" name="Picture 7"/>
          <p:cNvPicPr>
            <a:picLocks noChangeAspect="1"/>
          </p:cNvPicPr>
          <p:nvPr/>
        </p:nvPicPr>
        <p:blipFill>
          <a:blip r:embed="rId2">
            <a:alphaModFix amt="65000"/>
          </a:blip>
          <a:stretch>
            <a:fillRect/>
          </a:stretch>
        </p:blipFill>
        <p:spPr>
          <a:xfrm>
            <a:off x="9280187" y="5768502"/>
            <a:ext cx="2276273" cy="4167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83660"/>
            <a:ext cx="10515600" cy="680936"/>
          </a:xfrm>
        </p:spPr>
        <p:txBody>
          <a:bodyPr>
            <a:noAutofit/>
          </a:bodyPr>
          <a:lstStyle/>
          <a:p>
            <a:pPr algn="ctr"/>
            <a:r>
              <a:rPr lang="en-IN" sz="4000" b="1" dirty="0">
                <a:solidFill>
                  <a:srgbClr val="FF0000"/>
                </a:solidFill>
                <a:latin typeface="Times New Roman" panose="02020603050405020304" pitchFamily="18" charset="0"/>
                <a:cs typeface="Times New Roman" panose="02020603050405020304" pitchFamily="18" charset="0"/>
              </a:rPr>
              <a:t>Tables</a:t>
            </a:r>
            <a:endParaRPr lang="en-IN" sz="4000" b="1" dirty="0">
              <a:solidFill>
                <a:srgbClr val="FF0000"/>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783077" y="1264596"/>
            <a:ext cx="10625846" cy="4795736"/>
          </a:xfrm>
        </p:spPr>
        <p:txBody>
          <a:bodyPr/>
          <a:lstStyle/>
          <a:p>
            <a:pPr marL="114300" indent="0">
              <a:buNone/>
            </a:pPr>
            <a:r>
              <a:rPr lang="en-IN" b="1" dirty="0">
                <a:latin typeface="Times New Roman" panose="02020603050405020304" pitchFamily="18" charset="0"/>
                <a:cs typeface="Times New Roman" panose="02020603050405020304" pitchFamily="18" charset="0"/>
              </a:rPr>
              <a:t>Job Department Table                 Payroll Table                     Employee Table </a:t>
            </a:r>
            <a:endParaRPr lang="en-IN" b="1" dirty="0">
              <a:latin typeface="Times New Roman" panose="02020603050405020304" pitchFamily="18" charset="0"/>
              <a:cs typeface="Times New Roman" panose="02020603050405020304" pitchFamily="18" charset="0"/>
            </a:endParaRPr>
          </a:p>
          <a:p>
            <a:pPr marL="114300" indent="0">
              <a:buNone/>
            </a:pPr>
            <a:endParaRPr lang="en-IN" sz="2800" dirty="0"/>
          </a:p>
          <a:p>
            <a:pPr marL="114300" indent="0">
              <a:buNone/>
            </a:pPr>
            <a:endParaRPr lang="en-IN" dirty="0"/>
          </a:p>
          <a:p>
            <a:pPr marL="114300" indent="0">
              <a:buNone/>
            </a:pPr>
            <a:r>
              <a:rPr lang="en-IN" dirty="0"/>
              <a:t>                                                                       </a:t>
            </a:r>
            <a:endParaRPr lang="en-IN" dirty="0"/>
          </a:p>
          <a:p>
            <a:pPr marL="114300" indent="0">
              <a:buNone/>
            </a:pPr>
            <a:r>
              <a:rPr lang="en-IN" dirty="0"/>
              <a:t>               </a:t>
            </a:r>
            <a:endParaRPr lang="en-IN" dirty="0"/>
          </a:p>
          <a:p>
            <a:pPr marL="114300" indent="0">
              <a:buNone/>
            </a:pPr>
            <a:r>
              <a:rPr lang="en-IN" b="1" dirty="0">
                <a:latin typeface="Times New Roman" panose="02020603050405020304" pitchFamily="18" charset="0"/>
                <a:cs typeface="Times New Roman" panose="02020603050405020304" pitchFamily="18" charset="0"/>
              </a:rPr>
              <a:t>Salary Bonus Table                       Leaves Table                   Qualification Table                        </a:t>
            </a:r>
            <a:endParaRPr lang="en-IN"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838198" y="1811777"/>
            <a:ext cx="3299303" cy="1481877"/>
          </a:xfrm>
          <a:prstGeom prst="rect">
            <a:avLst/>
          </a:prstGeom>
          <a:effectLst>
            <a:outerShdw blurRad="50800" dist="50800" dir="5400000" sx="101000" sy="101000" algn="ctr" rotWithShape="0">
              <a:srgbClr val="000000">
                <a:alpha val="75000"/>
              </a:srgbClr>
            </a:outerShdw>
          </a:effectLst>
        </p:spPr>
      </p:pic>
      <p:pic>
        <p:nvPicPr>
          <p:cNvPr id="10" name="Picture 9"/>
          <p:cNvPicPr>
            <a:picLocks noChangeAspect="1"/>
          </p:cNvPicPr>
          <p:nvPr/>
        </p:nvPicPr>
        <p:blipFill>
          <a:blip r:embed="rId2"/>
          <a:stretch>
            <a:fillRect/>
          </a:stretch>
        </p:blipFill>
        <p:spPr>
          <a:xfrm>
            <a:off x="7775645" y="1811777"/>
            <a:ext cx="3578157" cy="1964987"/>
          </a:xfrm>
          <a:prstGeom prst="rect">
            <a:avLst/>
          </a:prstGeom>
          <a:effectLst>
            <a:outerShdw blurRad="50800" dist="50800" dir="5400000" sx="101000" sy="101000" algn="ctr" rotWithShape="0">
              <a:srgbClr val="000000">
                <a:alpha val="75000"/>
              </a:srgbClr>
            </a:outerShdw>
          </a:effectLst>
        </p:spPr>
      </p:pic>
      <p:pic>
        <p:nvPicPr>
          <p:cNvPr id="17" name="Picture 16"/>
          <p:cNvPicPr>
            <a:picLocks noChangeAspect="1"/>
          </p:cNvPicPr>
          <p:nvPr/>
        </p:nvPicPr>
        <p:blipFill>
          <a:blip r:embed="rId3"/>
          <a:stretch>
            <a:fillRect/>
          </a:stretch>
        </p:blipFill>
        <p:spPr>
          <a:xfrm>
            <a:off x="4306922" y="1811777"/>
            <a:ext cx="3299302" cy="1876687"/>
          </a:xfrm>
          <a:prstGeom prst="rect">
            <a:avLst/>
          </a:prstGeom>
          <a:effectLst>
            <a:outerShdw blurRad="50800" dist="50800" dir="5400000" sx="101000" sy="101000" algn="ctr" rotWithShape="0">
              <a:srgbClr val="000000">
                <a:alpha val="75000"/>
              </a:srgbClr>
            </a:outerShdw>
          </a:effectLst>
        </p:spPr>
      </p:pic>
      <p:pic>
        <p:nvPicPr>
          <p:cNvPr id="19" name="Picture 18"/>
          <p:cNvPicPr>
            <a:picLocks noChangeAspect="1"/>
          </p:cNvPicPr>
          <p:nvPr/>
        </p:nvPicPr>
        <p:blipFill>
          <a:blip r:embed="rId4"/>
          <a:stretch>
            <a:fillRect/>
          </a:stretch>
        </p:blipFill>
        <p:spPr>
          <a:xfrm>
            <a:off x="783077" y="4590957"/>
            <a:ext cx="3354424" cy="1216456"/>
          </a:xfrm>
          <a:prstGeom prst="rect">
            <a:avLst/>
          </a:prstGeom>
          <a:effectLst>
            <a:outerShdw blurRad="50800" dist="50800" dir="5400000" sx="101000" sy="101000" algn="ctr" rotWithShape="0">
              <a:srgbClr val="000000">
                <a:alpha val="75000"/>
              </a:srgbClr>
            </a:outerShdw>
          </a:effectLst>
        </p:spPr>
      </p:pic>
      <p:pic>
        <p:nvPicPr>
          <p:cNvPr id="23" name="Picture 22"/>
          <p:cNvPicPr>
            <a:picLocks noChangeAspect="1"/>
          </p:cNvPicPr>
          <p:nvPr/>
        </p:nvPicPr>
        <p:blipFill>
          <a:blip r:embed="rId5"/>
          <a:stretch>
            <a:fillRect/>
          </a:stretch>
        </p:blipFill>
        <p:spPr>
          <a:xfrm>
            <a:off x="4306922" y="4590957"/>
            <a:ext cx="3299303" cy="1216456"/>
          </a:xfrm>
          <a:prstGeom prst="rect">
            <a:avLst/>
          </a:prstGeom>
          <a:effectLst>
            <a:outerShdw blurRad="50800" dist="50800" dir="5400000" sx="101000" sy="101000" algn="ctr" rotWithShape="0">
              <a:srgbClr val="000000">
                <a:alpha val="75000"/>
              </a:srgbClr>
            </a:outerShdw>
          </a:effectLst>
        </p:spPr>
      </p:pic>
      <p:pic>
        <p:nvPicPr>
          <p:cNvPr id="25" name="Picture 24"/>
          <p:cNvPicPr>
            <a:picLocks noChangeAspect="1"/>
          </p:cNvPicPr>
          <p:nvPr/>
        </p:nvPicPr>
        <p:blipFill>
          <a:blip r:embed="rId6"/>
          <a:stretch>
            <a:fillRect/>
          </a:stretch>
        </p:blipFill>
        <p:spPr>
          <a:xfrm>
            <a:off x="7775645" y="4590957"/>
            <a:ext cx="3578155" cy="1352739"/>
          </a:xfrm>
          <a:prstGeom prst="rect">
            <a:avLst/>
          </a:prstGeom>
          <a:effectLst>
            <a:outerShdw blurRad="50800" dist="50800" dir="5400000" sx="101000" sy="101000" algn="ctr" rotWithShape="0">
              <a:srgbClr val="000000">
                <a:alpha val="7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41293" y="1293779"/>
            <a:ext cx="10327342" cy="4582089"/>
          </a:xfrm>
        </p:spPr>
        <p:txBody>
          <a:bodyPr/>
          <a:lstStyle/>
          <a:p>
            <a:pPr marL="0" indent="0">
              <a:buNone/>
            </a:pPr>
            <a:r>
              <a:rPr lang="en-US" b="1" dirty="0">
                <a:latin typeface="Cambria" panose="02040503050406030204" pitchFamily="18" charset="0"/>
                <a:ea typeface="Cambria" panose="02040503050406030204" pitchFamily="18" charset="0"/>
              </a:rPr>
              <a:t>How many unique employees are currently in the system?</a:t>
            </a:r>
            <a:endParaRPr lang="en-IN" b="1" dirty="0">
              <a:latin typeface="Cambria" panose="02040503050406030204" pitchFamily="18" charset="0"/>
              <a:ea typeface="Cambria" panose="02040503050406030204" pitchFamily="18" charset="0"/>
            </a:endParaRPr>
          </a:p>
        </p:txBody>
      </p:sp>
      <p:sp>
        <p:nvSpPr>
          <p:cNvPr id="3" name="Title 2"/>
          <p:cNvSpPr>
            <a:spLocks noGrp="1"/>
          </p:cNvSpPr>
          <p:nvPr>
            <p:ph type="title"/>
          </p:nvPr>
        </p:nvSpPr>
        <p:spPr>
          <a:xfrm>
            <a:off x="941294" y="699248"/>
            <a:ext cx="9955304" cy="594531"/>
          </a:xfrm>
        </p:spPr>
        <p:txBody>
          <a:bodyPr>
            <a:normAutofit/>
          </a:bodyPr>
          <a:lstStyle/>
          <a:p>
            <a:pPr marL="25400" lvl="0" algn="l">
              <a:lnSpc>
                <a:spcPct val="90000"/>
              </a:lnSpc>
              <a:spcBef>
                <a:spcPts val="1000"/>
              </a:spcBef>
              <a:buSzPts val="2400"/>
            </a:pPr>
            <a:r>
              <a:rPr lang="en-IN" sz="2800" b="1" dirty="0">
                <a:solidFill>
                  <a:srgbClr val="FF0000"/>
                </a:solidFill>
                <a:latin typeface="Times New Roman" panose="02020603050405020304" pitchFamily="18" charset="0"/>
                <a:cs typeface="Times New Roman" panose="02020603050405020304" pitchFamily="18" charset="0"/>
              </a:rPr>
              <a:t>Key analysis questions </a:t>
            </a:r>
            <a:endParaRPr lang="en-IN" sz="2800" dirty="0">
              <a:solidFill>
                <a:srgbClr val="FF000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8428304" y="2081448"/>
            <a:ext cx="2166736" cy="594531"/>
          </a:xfrm>
          <a:prstGeom prst="rect">
            <a:avLst/>
          </a:prstGeom>
          <a:effectLst>
            <a:outerShdw blurRad="50800" dist="50800" dir="5400000" algn="ctr" rotWithShape="0">
              <a:srgbClr val="000000">
                <a:alpha val="75000"/>
              </a:srgbClr>
            </a:outerShdw>
          </a:effectLst>
        </p:spPr>
      </p:pic>
      <p:sp>
        <p:nvSpPr>
          <p:cNvPr id="9" name="TextBox 8"/>
          <p:cNvSpPr txBox="1"/>
          <p:nvPr/>
        </p:nvSpPr>
        <p:spPr>
          <a:xfrm>
            <a:off x="941293" y="3244334"/>
            <a:ext cx="9136562" cy="461665"/>
          </a:xfrm>
          <a:prstGeom prst="rect">
            <a:avLst/>
          </a:prstGeom>
          <a:noFill/>
        </p:spPr>
        <p:txBody>
          <a:bodyPr wrap="square">
            <a:spAutoFit/>
          </a:bodyPr>
          <a:lstStyle/>
          <a:p>
            <a:r>
              <a:rPr lang="en-IN" sz="2400" b="1" dirty="0">
                <a:latin typeface="Cambria" panose="02040503050406030204" pitchFamily="18" charset="0"/>
                <a:ea typeface="Cambria" panose="02040503050406030204" pitchFamily="18" charset="0"/>
              </a:rPr>
              <a:t>Which departments have the highest number of employees?</a:t>
            </a:r>
            <a:endParaRPr lang="en-IN" sz="2400" b="1" dirty="0">
              <a:latin typeface="Cambria" panose="02040503050406030204" pitchFamily="18" charset="0"/>
              <a:ea typeface="Cambria" panose="02040503050406030204" pitchFamily="18" charset="0"/>
            </a:endParaRPr>
          </a:p>
        </p:txBody>
      </p:sp>
      <p:pic>
        <p:nvPicPr>
          <p:cNvPr id="11" name="Picture 10"/>
          <p:cNvPicPr>
            <a:picLocks noChangeAspect="1"/>
          </p:cNvPicPr>
          <p:nvPr/>
        </p:nvPicPr>
        <p:blipFill>
          <a:blip r:embed="rId2"/>
          <a:stretch>
            <a:fillRect/>
          </a:stretch>
        </p:blipFill>
        <p:spPr>
          <a:xfrm>
            <a:off x="1295402" y="3771616"/>
            <a:ext cx="4172532" cy="2038635"/>
          </a:xfrm>
          <a:prstGeom prst="rect">
            <a:avLst/>
          </a:prstGeom>
        </p:spPr>
      </p:pic>
      <p:pic>
        <p:nvPicPr>
          <p:cNvPr id="13" name="Picture 12"/>
          <p:cNvPicPr>
            <a:picLocks noChangeAspect="1"/>
          </p:cNvPicPr>
          <p:nvPr/>
        </p:nvPicPr>
        <p:blipFill>
          <a:blip r:embed="rId3"/>
          <a:stretch>
            <a:fillRect/>
          </a:stretch>
        </p:blipFill>
        <p:spPr>
          <a:xfrm>
            <a:off x="8015591" y="3920439"/>
            <a:ext cx="2579449" cy="2038634"/>
          </a:xfrm>
          <a:prstGeom prst="rect">
            <a:avLst/>
          </a:prstGeom>
          <a:effectLst>
            <a:outerShdw blurRad="50800" dist="50800" dir="5400000" sx="101000" sy="101000" algn="ctr" rotWithShape="0">
              <a:srgbClr val="000000">
                <a:alpha val="62000"/>
              </a:srgbClr>
            </a:outerShdw>
          </a:effectLst>
        </p:spPr>
      </p:pic>
      <p:pic>
        <p:nvPicPr>
          <p:cNvPr id="6" name="Picture 5"/>
          <p:cNvPicPr>
            <a:picLocks noChangeAspect="1"/>
          </p:cNvPicPr>
          <p:nvPr/>
        </p:nvPicPr>
        <p:blipFill>
          <a:blip r:embed="rId4"/>
          <a:stretch>
            <a:fillRect/>
          </a:stretch>
        </p:blipFill>
        <p:spPr>
          <a:xfrm>
            <a:off x="1295402" y="1888311"/>
            <a:ext cx="3248606" cy="11415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8213" y="875488"/>
            <a:ext cx="10632332" cy="5350213"/>
          </a:xfrm>
        </p:spPr>
        <p:txBody>
          <a:bodyPr>
            <a:normAutofit/>
          </a:bodyPr>
          <a:lstStyle/>
          <a:p>
            <a:pPr marL="0" indent="0">
              <a:buNone/>
            </a:pPr>
            <a:r>
              <a:rPr lang="en-US" b="1" dirty="0">
                <a:latin typeface="Cambria" panose="02040503050406030204" pitchFamily="18" charset="0"/>
                <a:ea typeface="Cambria" panose="02040503050406030204" pitchFamily="18" charset="0"/>
              </a:rPr>
              <a:t>What is the average salary per department?</a:t>
            </a:r>
            <a:endParaRPr lang="en-IN" b="1"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1"/>
          <a:stretch>
            <a:fillRect/>
          </a:stretch>
        </p:blipFill>
        <p:spPr>
          <a:xfrm>
            <a:off x="1163767" y="1349651"/>
            <a:ext cx="5125165" cy="1981477"/>
          </a:xfrm>
          <a:prstGeom prst="rect">
            <a:avLst/>
          </a:prstGeom>
        </p:spPr>
      </p:pic>
      <p:pic>
        <p:nvPicPr>
          <p:cNvPr id="7" name="Picture 6"/>
          <p:cNvPicPr>
            <a:picLocks noChangeAspect="1"/>
          </p:cNvPicPr>
          <p:nvPr/>
        </p:nvPicPr>
        <p:blipFill>
          <a:blip r:embed="rId2"/>
          <a:stretch>
            <a:fillRect/>
          </a:stretch>
        </p:blipFill>
        <p:spPr>
          <a:xfrm>
            <a:off x="7879405" y="1362550"/>
            <a:ext cx="2568102" cy="2066450"/>
          </a:xfrm>
          <a:prstGeom prst="rect">
            <a:avLst/>
          </a:prstGeom>
          <a:effectLst>
            <a:outerShdw blurRad="50800" dist="50800" dir="5400000" sx="101000" sy="101000" algn="ctr" rotWithShape="0">
              <a:srgbClr val="000000">
                <a:alpha val="80000"/>
              </a:srgbClr>
            </a:outerShdw>
          </a:effectLst>
        </p:spPr>
      </p:pic>
      <p:sp>
        <p:nvSpPr>
          <p:cNvPr id="9" name="TextBox 8"/>
          <p:cNvSpPr txBox="1"/>
          <p:nvPr/>
        </p:nvSpPr>
        <p:spPr>
          <a:xfrm>
            <a:off x="778213" y="3331128"/>
            <a:ext cx="6911501" cy="461665"/>
          </a:xfrm>
          <a:prstGeom prst="rect">
            <a:avLst/>
          </a:prstGeom>
          <a:noFill/>
        </p:spPr>
        <p:txBody>
          <a:bodyPr wrap="square">
            <a:spAutoFit/>
          </a:bodyPr>
          <a:lstStyle/>
          <a:p>
            <a:r>
              <a:rPr lang="en-IN" sz="2400" b="1" dirty="0">
                <a:latin typeface="Cambria" panose="02040503050406030204" pitchFamily="18" charset="0"/>
                <a:ea typeface="Cambria" panose="02040503050406030204" pitchFamily="18" charset="0"/>
              </a:rPr>
              <a:t>Who are the top 5 highest-paid employees?</a:t>
            </a:r>
            <a:endParaRPr lang="en-IN" sz="2400" b="1" dirty="0">
              <a:latin typeface="Cambria" panose="02040503050406030204" pitchFamily="18" charset="0"/>
              <a:ea typeface="Cambria" panose="02040503050406030204" pitchFamily="18" charset="0"/>
            </a:endParaRPr>
          </a:p>
        </p:txBody>
      </p:sp>
      <p:pic>
        <p:nvPicPr>
          <p:cNvPr id="11" name="Picture 10"/>
          <p:cNvPicPr>
            <a:picLocks noChangeAspect="1"/>
          </p:cNvPicPr>
          <p:nvPr/>
        </p:nvPicPr>
        <p:blipFill>
          <a:blip r:embed="rId3"/>
          <a:stretch>
            <a:fillRect/>
          </a:stretch>
        </p:blipFill>
        <p:spPr>
          <a:xfrm>
            <a:off x="1163767" y="3792792"/>
            <a:ext cx="4303177" cy="2338447"/>
          </a:xfrm>
          <a:prstGeom prst="rect">
            <a:avLst/>
          </a:prstGeom>
        </p:spPr>
      </p:pic>
      <p:pic>
        <p:nvPicPr>
          <p:cNvPr id="13" name="Picture 12"/>
          <p:cNvPicPr>
            <a:picLocks noChangeAspect="1"/>
          </p:cNvPicPr>
          <p:nvPr/>
        </p:nvPicPr>
        <p:blipFill>
          <a:blip r:embed="rId4"/>
          <a:stretch>
            <a:fillRect/>
          </a:stretch>
        </p:blipFill>
        <p:spPr>
          <a:xfrm>
            <a:off x="7217923" y="4279673"/>
            <a:ext cx="3229584" cy="1459148"/>
          </a:xfrm>
          <a:prstGeom prst="rect">
            <a:avLst/>
          </a:prstGeom>
          <a:effectLst>
            <a:outerShdw blurRad="50800" dist="50800" dir="5400000" sx="101000" sy="101000" algn="ctr" rotWithShape="0">
              <a:srgbClr val="000000">
                <a:alpha val="7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46306" y="826851"/>
            <a:ext cx="10525328" cy="5311302"/>
          </a:xfrm>
        </p:spPr>
        <p:txBody>
          <a:bodyPr/>
          <a:lstStyle/>
          <a:p>
            <a:pPr marL="0" indent="0">
              <a:buNone/>
            </a:pPr>
            <a:r>
              <a:rPr lang="en-US" b="1" dirty="0">
                <a:latin typeface="Cambria" panose="02040503050406030204" pitchFamily="18" charset="0"/>
                <a:ea typeface="Cambria" panose="02040503050406030204" pitchFamily="18" charset="0"/>
              </a:rPr>
              <a:t>What is the total salary expenditure across the company?</a:t>
            </a:r>
            <a:endParaRPr lang="en-US" b="1" dirty="0">
              <a:latin typeface="Cambria" panose="02040503050406030204" pitchFamily="18" charset="0"/>
              <a:ea typeface="Cambria" panose="020405030504060302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latin typeface="Cambria" panose="02040503050406030204" pitchFamily="18" charset="0"/>
                <a:ea typeface="Cambria" panose="02040503050406030204" pitchFamily="18" charset="0"/>
              </a:rPr>
              <a:t>How many employees have at least one qualification listed?</a:t>
            </a:r>
            <a:endParaRPr lang="en-US" b="1"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1"/>
          <a:stretch>
            <a:fillRect/>
          </a:stretch>
        </p:blipFill>
        <p:spPr>
          <a:xfrm>
            <a:off x="1139331" y="1594002"/>
            <a:ext cx="3646677" cy="1138135"/>
          </a:xfrm>
          <a:prstGeom prst="rect">
            <a:avLst/>
          </a:prstGeom>
        </p:spPr>
      </p:pic>
      <p:pic>
        <p:nvPicPr>
          <p:cNvPr id="9" name="Picture 8"/>
          <p:cNvPicPr>
            <a:picLocks noChangeAspect="1"/>
          </p:cNvPicPr>
          <p:nvPr/>
        </p:nvPicPr>
        <p:blipFill>
          <a:blip r:embed="rId2"/>
          <a:stretch>
            <a:fillRect/>
          </a:stretch>
        </p:blipFill>
        <p:spPr>
          <a:xfrm>
            <a:off x="8112868" y="1828800"/>
            <a:ext cx="1935804" cy="668541"/>
          </a:xfrm>
          <a:prstGeom prst="rect">
            <a:avLst/>
          </a:prstGeom>
          <a:effectLst>
            <a:outerShdw blurRad="50800" dist="50800" dir="5400000" sx="101000" sy="101000" algn="ctr" rotWithShape="0">
              <a:srgbClr val="000000">
                <a:alpha val="75000"/>
              </a:srgbClr>
            </a:outerShdw>
          </a:effectLst>
        </p:spPr>
      </p:pic>
      <p:pic>
        <p:nvPicPr>
          <p:cNvPr id="13" name="Picture 12"/>
          <p:cNvPicPr>
            <a:picLocks noChangeAspect="1"/>
          </p:cNvPicPr>
          <p:nvPr/>
        </p:nvPicPr>
        <p:blipFill>
          <a:blip r:embed="rId3"/>
          <a:stretch>
            <a:fillRect/>
          </a:stretch>
        </p:blipFill>
        <p:spPr>
          <a:xfrm>
            <a:off x="8112868" y="4506404"/>
            <a:ext cx="1935804" cy="668541"/>
          </a:xfrm>
          <a:prstGeom prst="rect">
            <a:avLst/>
          </a:prstGeom>
          <a:effectLst>
            <a:outerShdw blurRad="50800" dist="50800" dir="5400000" sx="101000" sy="101000" algn="ctr" rotWithShape="0">
              <a:srgbClr val="000000">
                <a:alpha val="75000"/>
              </a:srgbClr>
            </a:outerShdw>
          </a:effectLst>
        </p:spPr>
      </p:pic>
      <p:pic>
        <p:nvPicPr>
          <p:cNvPr id="4" name="Picture 3"/>
          <p:cNvPicPr>
            <a:picLocks noChangeAspect="1"/>
          </p:cNvPicPr>
          <p:nvPr/>
        </p:nvPicPr>
        <p:blipFill>
          <a:blip r:embed="rId4"/>
          <a:stretch>
            <a:fillRect/>
          </a:stretch>
        </p:blipFill>
        <p:spPr>
          <a:xfrm>
            <a:off x="1139331" y="4125864"/>
            <a:ext cx="4039159" cy="1649786"/>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3223</Words>
  <Application>WPS Presentation</Application>
  <PresentationFormat>Widescreen</PresentationFormat>
  <Paragraphs>100</Paragraphs>
  <Slides>16</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SimSun</vt:lpstr>
      <vt:lpstr>Wingdings</vt:lpstr>
      <vt:lpstr>Arial</vt:lpstr>
      <vt:lpstr>Calibri</vt:lpstr>
      <vt:lpstr>Times New Roman</vt:lpstr>
      <vt:lpstr>Algerian</vt:lpstr>
      <vt:lpstr>Calibri</vt:lpstr>
      <vt:lpstr>Courier New</vt:lpstr>
      <vt:lpstr>Bell MT</vt:lpstr>
      <vt:lpstr>Cambria</vt:lpstr>
      <vt:lpstr>Libre Baskerville</vt:lpstr>
      <vt:lpstr>Garamond</vt:lpstr>
      <vt:lpstr>Microsoft YaHei</vt:lpstr>
      <vt:lpstr>Arial Unicode MS</vt:lpstr>
      <vt:lpstr>Organic</vt:lpstr>
      <vt:lpstr>PowerPoint 演示文稿</vt:lpstr>
      <vt:lpstr>      Agenda </vt:lpstr>
      <vt:lpstr>Business Problem Statement</vt:lpstr>
      <vt:lpstr> Objective of the Project </vt:lpstr>
      <vt:lpstr> ER Diagram </vt:lpstr>
      <vt:lpstr>Tables</vt:lpstr>
      <vt:lpstr>Key analysis questions </vt:lpstr>
      <vt:lpstr>PowerPoint 演示文稿</vt:lpstr>
      <vt:lpstr>PowerPoint 演示文稿</vt:lpstr>
      <vt:lpstr>PowerPoint 演示文稿</vt:lpstr>
      <vt:lpstr>PowerPoint 演示文稿</vt:lpstr>
      <vt:lpstr>PowerPoint 演示文稿</vt:lpstr>
      <vt:lpstr>Final Business Insights</vt:lpstr>
      <vt:lpstr>Conclusion</vt:lpstr>
      <vt:lpstr>Q&amp;A</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Raghu Ram Aduri</dc:creator>
  <cp:lastModifiedBy>Boddu Chaitanya</cp:lastModifiedBy>
  <cp:revision>5</cp:revision>
  <dcterms:created xsi:type="dcterms:W3CDTF">2021-02-16T05:19:00Z</dcterms:created>
  <dcterms:modified xsi:type="dcterms:W3CDTF">2025-12-23T15:39:01Z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D69CF53C0B6B4FBDB37F8C4394ED1F0B_12</vt:lpwstr>
  </property>
  <property fmtid="{D5CDD505-2E9C-101B-9397-08002B2CF9AE}" pid="3" name="KSOProductBuildVer">
    <vt:lpwstr>1033-12.2.0.23196</vt:lpwstr>
  </property>
</Properties>
</file>